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b254f2ef0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b254f2ef0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b845518e0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b845518e0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b254f2ef0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b254f2ef0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b254f2ef06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b254f2ef06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254f2ef06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b254f2ef06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254f2ef06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254f2ef06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b254f2ef06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b254f2ef06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b254f2ef0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b254f2ef0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b254f2ef0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b254f2ef0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b254f2ef0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b254f2ef0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254f2ef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b254f2ef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b254f2ef06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b254f2ef06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b254f2ef0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b254f2ef0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b4a9ee044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b4a9ee044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4a9ee044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4a9ee044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b4a9ee044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b4a9ee044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beb93fef7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beb93fef7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b4a9ee044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b4a9ee044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b4a9ee044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b4a9ee044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b4a9ee044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b4a9ee044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254f2ef06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254f2ef06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b254f2ef0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b254f2ef0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b254f2ef0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b254f2ef0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b254f2ef06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b254f2ef06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254f2ef06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254f2ef06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254f2ef0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254f2ef0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254f2ef06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b254f2ef06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en.wikipedia.org/wiki/Matrix_(mathematics)" TargetMode="External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arxiv.org/pdf/1809.03672.pd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hyperlink" Target="https://www.youtube.com/watch?v=jNe1X6L1DyY&amp;list=PLCemT-oocgalODXpQ-EP_IfrrD-A--40h" TargetMode="External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1.png"/><Relationship Id="rId8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hyperlink" Target="https://arxiv.org/abs/2006.11632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Recommender systems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Algorithms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239250" y="1500200"/>
            <a:ext cx="5836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Popularity based - rule based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Content-Based Filtering (CBF)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Collaborative Filtering (CF)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Matrix factorization: Alternative least square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Mixed content collaborative filtering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Ranking based: Product embedding + cosine distance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8450"/>
            <a:ext cx="4468100" cy="25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Fine ranking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Feature engineering: LR, Tree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Learning to rank: pointwise, pairwise, listwise: LambdaMart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ANN: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DIN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Matrix factorization (</a:t>
            </a:r>
            <a:r>
              <a:rPr lang="en"/>
              <a:t>Netflix</a:t>
            </a:r>
            <a:r>
              <a:rPr lang="en"/>
              <a:t> Prize)</a:t>
            </a:r>
            <a:endParaRPr/>
          </a:p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311700" y="1152475"/>
            <a:ext cx="8520600" cy="13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decomposing the user-item interaction </a:t>
            </a:r>
            <a:r>
              <a:rPr lang="en">
                <a:uFill>
                  <a:noFill/>
                </a:uFill>
                <a:hlinkClick r:id="rId3"/>
              </a:rPr>
              <a:t>matrix</a:t>
            </a:r>
            <a:r>
              <a:rPr lang="en"/>
              <a:t> into the product of two lower dimensionality rectangular matrices</a:t>
            </a:r>
            <a:r>
              <a:rPr lang="en" sz="1350">
                <a:solidFill>
                  <a:srgbClr val="202122"/>
                </a:solidFill>
                <a:highlight>
                  <a:srgbClr val="FFFFFF"/>
                </a:highlight>
              </a:rPr>
              <a:t>: </a:t>
            </a:r>
            <a:r>
              <a:rPr b="1" lang="en"/>
              <a:t>latent features of users and items.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SVD</a:t>
            </a: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900" y="2471275"/>
            <a:ext cx="3655525" cy="214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2025" y="2628925"/>
            <a:ext cx="393382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 txBox="1"/>
          <p:nvPr/>
        </p:nvSpPr>
        <p:spPr>
          <a:xfrm>
            <a:off x="4572000" y="3362350"/>
            <a:ext cx="4579200" cy="7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function of SVD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Gradient descent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Alternating Least Squares (ALS)</a:t>
            </a:r>
            <a:endParaRPr b="1"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09475" y="2209825"/>
            <a:ext cx="1104900" cy="4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CF</a:t>
            </a:r>
            <a:endParaRPr/>
          </a:p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311700" y="1152475"/>
            <a:ext cx="867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from Implicit 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Matrix Factorization limitation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Generalized Matrix Factorization (GMF)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Multi-Layer Perceptron (MLP)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Two models: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Neural CF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Neural matrix factorization</a:t>
            </a:r>
            <a:endParaRPr/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7350" y="398975"/>
            <a:ext cx="3823850" cy="247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8375" y="933375"/>
            <a:ext cx="4690474" cy="31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750" y="1464250"/>
            <a:ext cx="4220625" cy="260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475" y="1017725"/>
            <a:ext cx="5016325" cy="109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 txBox="1"/>
          <p:nvPr/>
        </p:nvSpPr>
        <p:spPr>
          <a:xfrm>
            <a:off x="311700" y="2116425"/>
            <a:ext cx="8663700" cy="19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Hit Ratio (HR) : </a:t>
            </a:r>
            <a:r>
              <a:rPr lang="en">
                <a:solidFill>
                  <a:schemeClr val="dk1"/>
                </a:solidFill>
              </a:rPr>
              <a:t>intuitively measures whether the test item is present on the top-10 list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Normalized Discounted Cumulative Gain (NDCG) : </a:t>
            </a:r>
            <a:r>
              <a:rPr lang="en">
                <a:solidFill>
                  <a:schemeClr val="dk1"/>
                </a:solidFill>
              </a:rPr>
              <a:t> accounts for the position of the hit by assigning higher scores to hits at top ranks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Without special mention, we truncated the ranked list at 10 for both metrics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63" y="1260550"/>
            <a:ext cx="8549613" cy="241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service : 99% &lt; 250 ms response</a:t>
            </a:r>
            <a:endParaRPr/>
          </a:p>
        </p:txBody>
      </p:sp>
      <p:sp>
        <p:nvSpPr>
          <p:cNvPr id="173" name="Google Shape;173;p29"/>
          <p:cNvSpPr txBox="1"/>
          <p:nvPr>
            <p:ph idx="1" type="body"/>
          </p:nvPr>
        </p:nvSpPr>
        <p:spPr>
          <a:xfrm>
            <a:off x="256050" y="2812300"/>
            <a:ext cx="8520600" cy="16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Offline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Offline LSH </a:t>
            </a:r>
            <a:r>
              <a:rPr lang="en"/>
              <a:t>局部敏感哈希: put users into buckets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faiss</a:t>
            </a:r>
            <a:endParaRPr/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36850"/>
            <a:ext cx="8839202" cy="1156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sys design</a:t>
            </a:r>
            <a:endParaRPr/>
          </a:p>
        </p:txBody>
      </p:sp>
      <p:sp>
        <p:nvSpPr>
          <p:cNvPr id="180" name="Google Shape;180;p30"/>
          <p:cNvSpPr txBox="1"/>
          <p:nvPr>
            <p:ph idx="1" type="body"/>
          </p:nvPr>
        </p:nvSpPr>
        <p:spPr>
          <a:xfrm>
            <a:off x="311700" y="3938000"/>
            <a:ext cx="85206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https://research.fb.com/the-facebook-field-guide-to-machine-learning-video-series/?ref=hackernoon.com</a:t>
            </a:r>
            <a:endParaRPr/>
          </a:p>
        </p:txBody>
      </p:sp>
      <p:pic>
        <p:nvPicPr>
          <p:cNvPr id="181" name="Google Shape;1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500" y="1264013"/>
            <a:ext cx="5936193" cy="261547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0"/>
          <p:cNvSpPr txBox="1"/>
          <p:nvPr/>
        </p:nvSpPr>
        <p:spPr>
          <a:xfrm>
            <a:off x="6502925" y="1264025"/>
            <a:ext cx="2528100" cy="24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Facebook (faiss)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Youtube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Netflix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neural networks: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Pinterest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Uber eats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airbnb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issues</a:t>
            </a:r>
            <a:endParaRPr/>
          </a:p>
        </p:txBody>
      </p:sp>
      <p:sp>
        <p:nvSpPr>
          <p:cNvPr id="188" name="Google Shape;188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Cold start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Seasonality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Model bias: more popular - more recommendation - more popular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Long tail 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Potential interest：</a:t>
            </a:r>
            <a:r>
              <a:rPr lang="en" u="sng">
                <a:solidFill>
                  <a:schemeClr val="hlink"/>
                </a:solidFill>
                <a:hlinkClick r:id="rId3"/>
              </a:rPr>
              <a:t>Deep Interest Evolution Network for Click-Through Rate Prediction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Recommender system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 cases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Data and </a:t>
            </a:r>
            <a:r>
              <a:rPr lang="en"/>
              <a:t>Evaluation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ML Algorithms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Online serving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resources</a:t>
            </a:r>
            <a:endParaRPr/>
          </a:p>
        </p:txBody>
      </p:sp>
      <p:pic>
        <p:nvPicPr>
          <p:cNvPr id="194" name="Google Shape;1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295" y="1417900"/>
            <a:ext cx="2284900" cy="259875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2"/>
          <p:cNvSpPr txBox="1"/>
          <p:nvPr/>
        </p:nvSpPr>
        <p:spPr>
          <a:xfrm>
            <a:off x="219200" y="4127950"/>
            <a:ext cx="24111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https://www.youtube.com/watch?v=jNe1X6L1DyY&amp;list=PLCemT-oocgalODXpQ-EP_IfrrD-A--40h</a:t>
            </a:r>
            <a:endParaRPr sz="1000"/>
          </a:p>
        </p:txBody>
      </p:sp>
      <p:pic>
        <p:nvPicPr>
          <p:cNvPr id="196" name="Google Shape;19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6088" y="1417900"/>
            <a:ext cx="2711500" cy="311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76625" y="1533688"/>
            <a:ext cx="2284900" cy="3080738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2"/>
          <p:cNvSpPr txBox="1"/>
          <p:nvPr/>
        </p:nvSpPr>
        <p:spPr>
          <a:xfrm>
            <a:off x="2885925" y="4614425"/>
            <a:ext cx="34704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https://time.geekbang.org/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Papers to read</a:t>
            </a:r>
            <a:endParaRPr/>
          </a:p>
        </p:txBody>
      </p:sp>
      <p:sp>
        <p:nvSpPr>
          <p:cNvPr id="204" name="Google Shape;204;p33"/>
          <p:cNvSpPr txBox="1"/>
          <p:nvPr>
            <p:ph idx="1" type="body"/>
          </p:nvPr>
        </p:nvSpPr>
        <p:spPr>
          <a:xfrm>
            <a:off x="311700" y="1152475"/>
            <a:ext cx="8520600" cy="37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Predictive model performance: offline and online evaluations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Factorization machines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A few useful things to know about machine learning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Deep neural networks for Youtube recommendations</a:t>
            </a:r>
            <a:endParaRPr b="1"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Wide &amp; Deep learning for recommender systems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Practical lessons from predicting clicks on ads at Facebook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Wide &amp; Deep Learning for Recommender Systems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Billion-scale Commodity Embedding for E-commerce Recommendation in Alibaba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200"/>
              <a:t>Deep Interest Evolution Network for Click-Through Rate Prediction</a:t>
            </a:r>
            <a:endParaRPr b="1"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Neural Networks for YouTube Recommendations</a:t>
            </a:r>
            <a:endParaRPr/>
          </a:p>
        </p:txBody>
      </p:sp>
      <p:sp>
        <p:nvSpPr>
          <p:cNvPr id="210" name="Google Shape;210;p34"/>
          <p:cNvSpPr txBox="1"/>
          <p:nvPr/>
        </p:nvSpPr>
        <p:spPr>
          <a:xfrm>
            <a:off x="346375" y="1688525"/>
            <a:ext cx="8520600" cy="3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Large scale recommendation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Freshness: new video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User history: Sparse data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No user rating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No ontology - unstructured data associated to video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Context in 2016:</a:t>
            </a:r>
            <a:br>
              <a:rPr lang="en" sz="1800"/>
            </a:br>
            <a:r>
              <a:rPr lang="en" sz="1800">
                <a:highlight>
                  <a:srgbClr val="FFFF00"/>
                </a:highlight>
              </a:rPr>
              <a:t>In contrast to vast amount of research in </a:t>
            </a:r>
            <a:r>
              <a:rPr b="1" lang="en" sz="1800">
                <a:highlight>
                  <a:srgbClr val="FFFF00"/>
                </a:highlight>
              </a:rPr>
              <a:t>matrix factorization </a:t>
            </a:r>
            <a:r>
              <a:rPr lang="en" sz="1800">
                <a:highlight>
                  <a:srgbClr val="FFFF00"/>
                </a:highlight>
              </a:rPr>
              <a:t>methods, there is relatively </a:t>
            </a:r>
            <a:r>
              <a:rPr b="1" lang="en" sz="1800">
                <a:highlight>
                  <a:srgbClr val="FFFF00"/>
                </a:highlight>
              </a:rPr>
              <a:t>little work using deep neural networks </a:t>
            </a:r>
            <a:r>
              <a:rPr lang="en" sz="1800">
                <a:highlight>
                  <a:srgbClr val="FFFF00"/>
                </a:highlight>
              </a:rPr>
              <a:t>for recommendation systems.</a:t>
            </a:r>
            <a:endParaRPr sz="18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</a:rPr>
              <a:t>No transformer</a:t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01349" y="534050"/>
            <a:ext cx="5758901" cy="379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2176" y="4477403"/>
            <a:ext cx="5091826" cy="66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0025" y="477625"/>
            <a:ext cx="5091824" cy="3103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50" y="1121650"/>
            <a:ext cx="4719660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6"/>
          <p:cNvSpPr txBox="1"/>
          <p:nvPr/>
        </p:nvSpPr>
        <p:spPr>
          <a:xfrm>
            <a:off x="4984625" y="1017725"/>
            <a:ext cx="3795600" cy="3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Cross entropy - multiclass classification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(Metric learning?)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Embedding: </a:t>
            </a:r>
            <a:r>
              <a:rPr lang="en"/>
              <a:t>dimension reduction → sparse to dense vector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bad of words or matrix factorization + shallow network?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Feature choices: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Explicit data are not used because of the sparsity, i.e. thumbs up/down, survey etc.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Implicit data are used instead: completing a video (Normalized?)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feed the age of the training example as a feature during training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4" name="Google Shape;22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1: Candidate generation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</a:t>
            </a:r>
            <a:endParaRPr/>
          </a:p>
        </p:txBody>
      </p:sp>
      <p:sp>
        <p:nvSpPr>
          <p:cNvPr id="230" name="Google Shape;230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metrics</a:t>
            </a:r>
            <a:endParaRPr/>
          </a:p>
        </p:txBody>
      </p:sp>
      <p:sp>
        <p:nvSpPr>
          <p:cNvPr id="236" name="Google Shape;236;p38"/>
          <p:cNvSpPr txBox="1"/>
          <p:nvPr>
            <p:ph idx="1" type="body"/>
          </p:nvPr>
        </p:nvSpPr>
        <p:spPr>
          <a:xfrm>
            <a:off x="311700" y="1152475"/>
            <a:ext cx="8520600" cy="18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Online A/B testing</a:t>
            </a:r>
            <a:endParaRPr b="1" sz="20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Subtle changes in click-through rate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Watch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Other metrics that measure user engagement?</a:t>
            </a:r>
            <a:endParaRPr/>
          </a:p>
        </p:txBody>
      </p:sp>
      <p:pic>
        <p:nvPicPr>
          <p:cNvPr id="237" name="Google Shape;23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000" y="2896475"/>
            <a:ext cx="5527974" cy="214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2: Ranking (similar architecture)</a:t>
            </a:r>
            <a:endParaRPr/>
          </a:p>
        </p:txBody>
      </p:sp>
      <p:pic>
        <p:nvPicPr>
          <p:cNvPr id="243" name="Google Shape;2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625" y="1100850"/>
            <a:ext cx="6792844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9"/>
          <p:cNvSpPr txBox="1"/>
          <p:nvPr/>
        </p:nvSpPr>
        <p:spPr>
          <a:xfrm>
            <a:off x="4069750" y="1989750"/>
            <a:ext cx="8400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256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512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1024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 of youtube recommendation</a:t>
            </a:r>
            <a:endParaRPr/>
          </a:p>
        </p:txBody>
      </p:sp>
      <p:sp>
        <p:nvSpPr>
          <p:cNvPr id="250" name="Google Shape;250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Old videos are recommended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New videos from subscribes are in a separate page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Can’t handle multi interests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75" y="415650"/>
            <a:ext cx="5477401" cy="342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7399" y="203275"/>
            <a:ext cx="3334874" cy="1554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1875" y="2028000"/>
            <a:ext cx="3334874" cy="1417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777" y="3968225"/>
            <a:ext cx="1131375" cy="110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90825" y="3968225"/>
            <a:ext cx="1007087" cy="110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89575" y="3968225"/>
            <a:ext cx="1595942" cy="110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79375" y="3968222"/>
            <a:ext cx="1928283" cy="11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425" y="255750"/>
            <a:ext cx="4491799" cy="2705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350" y="3010257"/>
            <a:ext cx="5764697" cy="1980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3830100" cy="32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Item2items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Items2items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User2item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</a:t>
            </a:r>
            <a:r>
              <a:rPr lang="en"/>
              <a:t>ser2user2item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User2item2item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Rule based</a:t>
            </a:r>
            <a:endParaRPr/>
          </a:p>
        </p:txBody>
      </p:sp>
      <p:sp>
        <p:nvSpPr>
          <p:cNvPr id="85" name="Google Shape;85;p17"/>
          <p:cNvSpPr txBox="1"/>
          <p:nvPr/>
        </p:nvSpPr>
        <p:spPr>
          <a:xfrm>
            <a:off x="3807950" y="1200425"/>
            <a:ext cx="5048400" cy="3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 selling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Basket completion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Personalized homepage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Personalized email - post purchase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Personalized email - search / click / reminder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bundles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 the data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3800" y="1531350"/>
            <a:ext cx="3598725" cy="23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/>
        </p:nvSpPr>
        <p:spPr>
          <a:xfrm>
            <a:off x="5505150" y="951750"/>
            <a:ext cx="26961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User behavior funnel</a:t>
            </a:r>
            <a:endParaRPr sz="1800"/>
          </a:p>
        </p:txBody>
      </p:sp>
      <p:sp>
        <p:nvSpPr>
          <p:cNvPr id="93" name="Google Shape;93;p18"/>
          <p:cNvSpPr txBox="1"/>
          <p:nvPr/>
        </p:nvSpPr>
        <p:spPr>
          <a:xfrm>
            <a:off x="292250" y="1198200"/>
            <a:ext cx="3010200" cy="3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Product features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Structured data: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Family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Product nature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Department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Universal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Sport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Sport group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 structured data: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Descriptions, labels, images</a:t>
            </a:r>
            <a:endParaRPr/>
          </a:p>
        </p:txBody>
      </p:sp>
      <p:sp>
        <p:nvSpPr>
          <p:cNvPr id="94" name="Google Shape;94;p18"/>
          <p:cNvSpPr txBox="1"/>
          <p:nvPr/>
        </p:nvSpPr>
        <p:spPr>
          <a:xfrm>
            <a:off x="2652025" y="2053025"/>
            <a:ext cx="2907900" cy="16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Recall about product levels: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Super model code (DSM)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Model code (MDL)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Stock-keeping unit (SKU)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ecommender system vs. </a:t>
            </a:r>
            <a:r>
              <a:rPr lang="en"/>
              <a:t>Advertising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highlight>
                  <a:srgbClr val="D9D2E9"/>
                </a:highlight>
              </a:rPr>
              <a:t>Advertising</a:t>
            </a:r>
            <a:r>
              <a:rPr lang="en">
                <a:solidFill>
                  <a:srgbClr val="000000"/>
                </a:solidFill>
                <a:highlight>
                  <a:srgbClr val="D9D2E9"/>
                </a:highlight>
              </a:rPr>
              <a:t> aims at optimizing the profits of the advertiser, the publisher and the third parties based on your browsing history.</a:t>
            </a:r>
            <a:endParaRPr>
              <a:solidFill>
                <a:srgbClr val="000000"/>
              </a:solidFill>
              <a:highlight>
                <a:srgbClr val="D9D2E9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highlight>
                  <a:srgbClr val="D9D2E9"/>
                </a:highlight>
              </a:rPr>
              <a:t>Data are bought from data management platform (DMP), like Oracle or Salesforce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EAD1DC"/>
                </a:highlight>
              </a:rPr>
              <a:t>Recommender systems</a:t>
            </a:r>
            <a:r>
              <a:rPr lang="en">
                <a:highlight>
                  <a:srgbClr val="EAD1DC"/>
                </a:highlight>
              </a:rPr>
              <a:t> are machine learning systems that help users discover new product and services, based on their history purchase or click history and profiling.</a:t>
            </a:r>
            <a:endParaRPr>
              <a:highlight>
                <a:srgbClr val="EAD1DC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highlight>
                  <a:srgbClr val="EAD1DC"/>
                </a:highlight>
              </a:rPr>
              <a:t>Search ranking</a:t>
            </a:r>
            <a:endParaRPr>
              <a:highlight>
                <a:srgbClr val="EAD1DC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152475"/>
            <a:ext cx="4060800" cy="16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Offline / online evaluation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Data split. How?</a:t>
            </a:r>
            <a:endParaRPr/>
          </a:p>
        </p:txBody>
      </p:sp>
      <p:sp>
        <p:nvSpPr>
          <p:cNvPr id="107" name="Google Shape;107;p20"/>
          <p:cNvSpPr txBox="1"/>
          <p:nvPr/>
        </p:nvSpPr>
        <p:spPr>
          <a:xfrm>
            <a:off x="4753950" y="1144775"/>
            <a:ext cx="3951000" cy="28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Negative sampling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xplicit feedback (i.e., ratings and reviews)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Implicit feedback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 rotWithShape="1">
          <a:blip r:embed="rId3">
            <a:alphaModFix/>
          </a:blip>
          <a:srcRect b="0" l="0" r="0" t="13344"/>
          <a:stretch/>
        </p:blipFill>
        <p:spPr>
          <a:xfrm>
            <a:off x="4682425" y="2607550"/>
            <a:ext cx="4338651" cy="63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305150"/>
            <a:ext cx="3951000" cy="156676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/>
        </p:nvSpPr>
        <p:spPr>
          <a:xfrm>
            <a:off x="5416875" y="3244925"/>
            <a:ext cx="3604200" cy="7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Embedding-based Retrieval in Facebook Search</a:t>
            </a:r>
            <a:endParaRPr/>
          </a:p>
        </p:txBody>
      </p:sp>
      <p:sp>
        <p:nvSpPr>
          <p:cNvPr id="111" name="Google Shape;111;p20"/>
          <p:cNvSpPr txBox="1"/>
          <p:nvPr/>
        </p:nvSpPr>
        <p:spPr>
          <a:xfrm>
            <a:off x="261050" y="4246150"/>
            <a:ext cx="733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drifting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practice</a:t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Precision - recall - coverage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Baseline for offline evaluation?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Jaccard coefficient: product or user similarity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Mean average precision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Normalized Discounted Cumulative Gain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Precision@k = (# of recommended items @k that are relevant) / (# of recommended items @k)</a:t>
            </a:r>
            <a:endParaRPr sz="1200">
              <a:solidFill>
                <a:srgbClr val="292929"/>
              </a:solidFill>
              <a:highlight>
                <a:srgbClr val="F2F2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Recall@k = (# of recommended items @k that are relevant) / (total # of relevant items)</a:t>
            </a:r>
            <a:endParaRPr sz="1200">
              <a:solidFill>
                <a:srgbClr val="292929"/>
              </a:solidFill>
              <a:highlight>
                <a:srgbClr val="F2F2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